
<file path=[Content_Types].xml><?xml version="1.0" encoding="utf-8"?>
<Types xmlns="http://schemas.openxmlformats.org/package/2006/content-types">
  <Default Extension="jpeg" ContentType="image/jpeg"/>
  <Default Extension="jpg" ContentType="image/jpeg"/>
  <Default Extension="mp4" ContentType="video/mp4"/>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commentAuthors.xml" ContentType="application/vnd.openxmlformats-officedocument.presentationml.commentAuthors+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p:sldMasterIdLst>
    <p:sldMasterId id="2147483648" r:id="rId1"/>
  </p:sldMasterIdLst>
  <p:sldIdLst>
    <p:sldId id="256" r:id="rId2"/>
    <p:sldId id="259" r:id="rId3"/>
    <p:sldId id="260" r:id="rId4"/>
    <p:sldId id="261" r:id="rId5"/>
    <p:sldId id="262" r:id="rId6"/>
    <p:sldId id="263" r:id="rId7"/>
    <p:sldId id="274" r:id="rId8"/>
    <p:sldId id="275" r:id="rId9"/>
    <p:sldId id="278" r:id="rId10"/>
    <p:sldId id="257" r:id="rId11"/>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commentAuthors.xml><?xml version="1.0" encoding="utf-8"?>
<p:cmAuthorLst xmlns:a="http://schemas.openxmlformats.org/drawingml/2006/main" xmlns:r="http://schemas.openxmlformats.org/officeDocument/2006/relationships" xmlns:p="http://schemas.openxmlformats.org/presentationml/2006/main">
  <p:cmAuthor id="1" name="AL Sahariar Taha" initials="AS" lastIdx="1" clrIdx="0">
    <p:extLst>
      <p:ext uri="{19B8F6BF-5375-455C-9EA6-DF929625EA0E}">
        <p15:presenceInfo xmlns:p15="http://schemas.microsoft.com/office/powerpoint/2012/main" userId="107565407da8a937" providerId="Windows Live"/>
      </p:ext>
    </p:extLst>
  </p:cmAuthor>
</p:cmAuthorLst>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600826"/>
    <a:srgbClr val="580821"/>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5620"/>
    <p:restoredTop sz="94660"/>
  </p:normalViewPr>
  <p:slideViewPr>
    <p:cSldViewPr snapToGrid="0">
      <p:cViewPr varScale="1">
        <p:scale>
          <a:sx n="63" d="100"/>
          <a:sy n="63" d="100"/>
        </p:scale>
        <p:origin x="780" y="52"/>
      </p:cViewPr>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presProps" Target="pres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commentAuthors" Target="commentAuthors.xml"/><Relationship Id="rId2" Type="http://schemas.openxmlformats.org/officeDocument/2006/relationships/slide" Target="slides/slide1.xml"/><Relationship Id="rId16" Type="http://schemas.openxmlformats.org/officeDocument/2006/relationships/tableStyles" Target="tableStyles.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heme" Target="theme/theme1.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viewProps" Target="viewProps.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p:cNvSpPr>
            <a:spLocks noGrp="1"/>
          </p:cNvSpPr>
          <p:nvPr>
            <p:ph type="dt" sz="half" idx="10"/>
          </p:nvPr>
        </p:nvSpPr>
        <p:spPr/>
        <p:txBody>
          <a:bodyPr/>
          <a:lstStyle/>
          <a:p>
            <a:fld id="{10EA1BE3-5C26-433B-ACB7-A1952077E8E6}"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2D2DE-4A2F-4F7D-8BAF-2920B6741CF3}" type="slidenum">
              <a:rPr lang="en-US" smtClean="0"/>
              <a:t>‹#›</a:t>
            </a:fld>
            <a:endParaRPr lang="en-US"/>
          </a:p>
        </p:txBody>
      </p:sp>
    </p:spTree>
    <p:extLst>
      <p:ext uri="{BB962C8B-B14F-4D97-AF65-F5344CB8AC3E}">
        <p14:creationId xmlns:p14="http://schemas.microsoft.com/office/powerpoint/2010/main" val="360681779"/>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Vertical Text Placeholder 2"/>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EA1BE3-5C26-433B-ACB7-A1952077E8E6}"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2D2DE-4A2F-4F7D-8BAF-2920B6741CF3}" type="slidenum">
              <a:rPr lang="en-US" smtClean="0"/>
              <a:t>‹#›</a:t>
            </a:fld>
            <a:endParaRPr lang="en-US"/>
          </a:p>
        </p:txBody>
      </p:sp>
    </p:spTree>
    <p:extLst>
      <p:ext uri="{BB962C8B-B14F-4D97-AF65-F5344CB8AC3E}">
        <p14:creationId xmlns:p14="http://schemas.microsoft.com/office/powerpoint/2010/main" val="1892832987"/>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EA1BE3-5C26-433B-ACB7-A1952077E8E6}"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2D2DE-4A2F-4F7D-8BAF-2920B6741CF3}" type="slidenum">
              <a:rPr lang="en-US" smtClean="0"/>
              <a:t>‹#›</a:t>
            </a:fld>
            <a:endParaRPr lang="en-US"/>
          </a:p>
        </p:txBody>
      </p:sp>
    </p:spTree>
    <p:extLst>
      <p:ext uri="{BB962C8B-B14F-4D97-AF65-F5344CB8AC3E}">
        <p14:creationId xmlns:p14="http://schemas.microsoft.com/office/powerpoint/2010/main" val="3176977526"/>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10"/>
          </p:nvPr>
        </p:nvSpPr>
        <p:spPr/>
        <p:txBody>
          <a:bodyPr/>
          <a:lstStyle/>
          <a:p>
            <a:fld id="{10EA1BE3-5C26-433B-ACB7-A1952077E8E6}"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2D2DE-4A2F-4F7D-8BAF-2920B6741CF3}" type="slidenum">
              <a:rPr lang="en-US" smtClean="0"/>
              <a:t>‹#›</a:t>
            </a:fld>
            <a:endParaRPr lang="en-US"/>
          </a:p>
        </p:txBody>
      </p:sp>
    </p:spTree>
    <p:extLst>
      <p:ext uri="{BB962C8B-B14F-4D97-AF65-F5344CB8AC3E}">
        <p14:creationId xmlns:p14="http://schemas.microsoft.com/office/powerpoint/2010/main" val="4171573896"/>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p:cNvSpPr>
            <a:spLocks noGrp="1"/>
          </p:cNvSpPr>
          <p:nvPr>
            <p:ph type="dt" sz="half" idx="10"/>
          </p:nvPr>
        </p:nvSpPr>
        <p:spPr/>
        <p:txBody>
          <a:bodyPr/>
          <a:lstStyle/>
          <a:p>
            <a:fld id="{10EA1BE3-5C26-433B-ACB7-A1952077E8E6}" type="datetimeFigureOut">
              <a:rPr lang="en-US" smtClean="0"/>
              <a:t>11/28/2024</a:t>
            </a:fld>
            <a:endParaRPr lang="en-US"/>
          </a:p>
        </p:txBody>
      </p:sp>
      <p:sp>
        <p:nvSpPr>
          <p:cNvPr id="5" name="Footer Placeholder 4"/>
          <p:cNvSpPr>
            <a:spLocks noGrp="1"/>
          </p:cNvSpPr>
          <p:nvPr>
            <p:ph type="ftr" sz="quarter" idx="11"/>
          </p:nvPr>
        </p:nvSpPr>
        <p:spPr/>
        <p:txBody>
          <a:bodyPr/>
          <a:lstStyle/>
          <a:p>
            <a:endParaRPr lang="en-US"/>
          </a:p>
        </p:txBody>
      </p:sp>
      <p:sp>
        <p:nvSpPr>
          <p:cNvPr id="6" name="Slide Number Placeholder 5"/>
          <p:cNvSpPr>
            <a:spLocks noGrp="1"/>
          </p:cNvSpPr>
          <p:nvPr>
            <p:ph type="sldNum" sz="quarter" idx="12"/>
          </p:nvPr>
        </p:nvSpPr>
        <p:spPr/>
        <p:txBody>
          <a:bodyPr/>
          <a:lstStyle/>
          <a:p>
            <a:fld id="{BDF2D2DE-4A2F-4F7D-8BAF-2920B6741CF3}" type="slidenum">
              <a:rPr lang="en-US" smtClean="0"/>
              <a:t>‹#›</a:t>
            </a:fld>
            <a:endParaRPr lang="en-US"/>
          </a:p>
        </p:txBody>
      </p:sp>
    </p:spTree>
    <p:extLst>
      <p:ext uri="{BB962C8B-B14F-4D97-AF65-F5344CB8AC3E}">
        <p14:creationId xmlns:p14="http://schemas.microsoft.com/office/powerpoint/2010/main" val="301604566"/>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Content Placeholder 2"/>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p:cNvSpPr>
            <a:spLocks noGrp="1"/>
          </p:cNvSpPr>
          <p:nvPr>
            <p:ph type="dt" sz="half" idx="10"/>
          </p:nvPr>
        </p:nvSpPr>
        <p:spPr/>
        <p:txBody>
          <a:bodyPr/>
          <a:lstStyle/>
          <a:p>
            <a:fld id="{10EA1BE3-5C26-433B-ACB7-A1952077E8E6}"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2D2DE-4A2F-4F7D-8BAF-2920B6741CF3}" type="slidenum">
              <a:rPr lang="en-US" smtClean="0"/>
              <a:t>‹#›</a:t>
            </a:fld>
            <a:endParaRPr lang="en-US"/>
          </a:p>
        </p:txBody>
      </p:sp>
    </p:spTree>
    <p:extLst>
      <p:ext uri="{BB962C8B-B14F-4D97-AF65-F5344CB8AC3E}">
        <p14:creationId xmlns:p14="http://schemas.microsoft.com/office/powerpoint/2010/main" val="2861534044"/>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p:cNvSpPr>
            <a:spLocks noGrp="1"/>
          </p:cNvSpPr>
          <p:nvPr>
            <p:ph type="dt" sz="half" idx="10"/>
          </p:nvPr>
        </p:nvSpPr>
        <p:spPr/>
        <p:txBody>
          <a:bodyPr/>
          <a:lstStyle/>
          <a:p>
            <a:fld id="{10EA1BE3-5C26-433B-ACB7-A1952077E8E6}" type="datetimeFigureOut">
              <a:rPr lang="en-US" smtClean="0"/>
              <a:t>11/28/2024</a:t>
            </a:fld>
            <a:endParaRPr lang="en-US"/>
          </a:p>
        </p:txBody>
      </p:sp>
      <p:sp>
        <p:nvSpPr>
          <p:cNvPr id="8" name="Footer Placeholder 7"/>
          <p:cNvSpPr>
            <a:spLocks noGrp="1"/>
          </p:cNvSpPr>
          <p:nvPr>
            <p:ph type="ftr" sz="quarter" idx="11"/>
          </p:nvPr>
        </p:nvSpPr>
        <p:spPr/>
        <p:txBody>
          <a:bodyPr/>
          <a:lstStyle/>
          <a:p>
            <a:endParaRPr lang="en-US"/>
          </a:p>
        </p:txBody>
      </p:sp>
      <p:sp>
        <p:nvSpPr>
          <p:cNvPr id="9" name="Slide Number Placeholder 8"/>
          <p:cNvSpPr>
            <a:spLocks noGrp="1"/>
          </p:cNvSpPr>
          <p:nvPr>
            <p:ph type="sldNum" sz="quarter" idx="12"/>
          </p:nvPr>
        </p:nvSpPr>
        <p:spPr/>
        <p:txBody>
          <a:bodyPr/>
          <a:lstStyle/>
          <a:p>
            <a:fld id="{BDF2D2DE-4A2F-4F7D-8BAF-2920B6741CF3}" type="slidenum">
              <a:rPr lang="en-US" smtClean="0"/>
              <a:t>‹#›</a:t>
            </a:fld>
            <a:endParaRPr lang="en-US"/>
          </a:p>
        </p:txBody>
      </p:sp>
    </p:spTree>
    <p:extLst>
      <p:ext uri="{BB962C8B-B14F-4D97-AF65-F5344CB8AC3E}">
        <p14:creationId xmlns:p14="http://schemas.microsoft.com/office/powerpoint/2010/main" val="288130256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p>
        </p:txBody>
      </p:sp>
      <p:sp>
        <p:nvSpPr>
          <p:cNvPr id="3" name="Date Placeholder 2"/>
          <p:cNvSpPr>
            <a:spLocks noGrp="1"/>
          </p:cNvSpPr>
          <p:nvPr>
            <p:ph type="dt" sz="half" idx="10"/>
          </p:nvPr>
        </p:nvSpPr>
        <p:spPr/>
        <p:txBody>
          <a:bodyPr/>
          <a:lstStyle/>
          <a:p>
            <a:fld id="{10EA1BE3-5C26-433B-ACB7-A1952077E8E6}" type="datetimeFigureOut">
              <a:rPr lang="en-US" smtClean="0"/>
              <a:t>11/28/2024</a:t>
            </a:fld>
            <a:endParaRPr lang="en-US"/>
          </a:p>
        </p:txBody>
      </p:sp>
      <p:sp>
        <p:nvSpPr>
          <p:cNvPr id="4" name="Footer Placeholder 3"/>
          <p:cNvSpPr>
            <a:spLocks noGrp="1"/>
          </p:cNvSpPr>
          <p:nvPr>
            <p:ph type="ftr" sz="quarter" idx="11"/>
          </p:nvPr>
        </p:nvSpPr>
        <p:spPr/>
        <p:txBody>
          <a:bodyPr/>
          <a:lstStyle/>
          <a:p>
            <a:endParaRPr lang="en-US"/>
          </a:p>
        </p:txBody>
      </p:sp>
      <p:sp>
        <p:nvSpPr>
          <p:cNvPr id="5" name="Slide Number Placeholder 4"/>
          <p:cNvSpPr>
            <a:spLocks noGrp="1"/>
          </p:cNvSpPr>
          <p:nvPr>
            <p:ph type="sldNum" sz="quarter" idx="12"/>
          </p:nvPr>
        </p:nvSpPr>
        <p:spPr/>
        <p:txBody>
          <a:bodyPr/>
          <a:lstStyle/>
          <a:p>
            <a:fld id="{BDF2D2DE-4A2F-4F7D-8BAF-2920B6741CF3}" type="slidenum">
              <a:rPr lang="en-US" smtClean="0"/>
              <a:t>‹#›</a:t>
            </a:fld>
            <a:endParaRPr lang="en-US"/>
          </a:p>
        </p:txBody>
      </p:sp>
    </p:spTree>
    <p:extLst>
      <p:ext uri="{BB962C8B-B14F-4D97-AF65-F5344CB8AC3E}">
        <p14:creationId xmlns:p14="http://schemas.microsoft.com/office/powerpoint/2010/main" val="193219464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10EA1BE3-5C26-433B-ACB7-A1952077E8E6}" type="datetimeFigureOut">
              <a:rPr lang="en-US" smtClean="0"/>
              <a:t>11/28/2024</a:t>
            </a:fld>
            <a:endParaRPr lang="en-US"/>
          </a:p>
        </p:txBody>
      </p:sp>
      <p:sp>
        <p:nvSpPr>
          <p:cNvPr id="3" name="Footer Placeholder 2"/>
          <p:cNvSpPr>
            <a:spLocks noGrp="1"/>
          </p:cNvSpPr>
          <p:nvPr>
            <p:ph type="ftr" sz="quarter" idx="11"/>
          </p:nvPr>
        </p:nvSpPr>
        <p:spPr/>
        <p:txBody>
          <a:bodyPr/>
          <a:lstStyle/>
          <a:p>
            <a:endParaRPr lang="en-US"/>
          </a:p>
        </p:txBody>
      </p:sp>
      <p:sp>
        <p:nvSpPr>
          <p:cNvPr id="4" name="Slide Number Placeholder 3"/>
          <p:cNvSpPr>
            <a:spLocks noGrp="1"/>
          </p:cNvSpPr>
          <p:nvPr>
            <p:ph type="sldNum" sz="quarter" idx="12"/>
          </p:nvPr>
        </p:nvSpPr>
        <p:spPr/>
        <p:txBody>
          <a:bodyPr/>
          <a:lstStyle/>
          <a:p>
            <a:fld id="{BDF2D2DE-4A2F-4F7D-8BAF-2920B6741CF3}" type="slidenum">
              <a:rPr lang="en-US" smtClean="0"/>
              <a:t>‹#›</a:t>
            </a:fld>
            <a:endParaRPr lang="en-US"/>
          </a:p>
        </p:txBody>
      </p:sp>
    </p:spTree>
    <p:extLst>
      <p:ext uri="{BB962C8B-B14F-4D97-AF65-F5344CB8AC3E}">
        <p14:creationId xmlns:p14="http://schemas.microsoft.com/office/powerpoint/2010/main" val="4141042748"/>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EA1BE3-5C26-433B-ACB7-A1952077E8E6}"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2D2DE-4A2F-4F7D-8BAF-2920B6741CF3}" type="slidenum">
              <a:rPr lang="en-US" smtClean="0"/>
              <a:t>‹#›</a:t>
            </a:fld>
            <a:endParaRPr lang="en-US"/>
          </a:p>
        </p:txBody>
      </p:sp>
    </p:spTree>
    <p:extLst>
      <p:ext uri="{BB962C8B-B14F-4D97-AF65-F5344CB8AC3E}">
        <p14:creationId xmlns:p14="http://schemas.microsoft.com/office/powerpoint/2010/main" val="2933317647"/>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p:cNvSpPr>
            <a:spLocks noGrp="1"/>
          </p:cNvSpPr>
          <p:nvPr>
            <p:ph type="dt" sz="half" idx="10"/>
          </p:nvPr>
        </p:nvSpPr>
        <p:spPr/>
        <p:txBody>
          <a:bodyPr/>
          <a:lstStyle/>
          <a:p>
            <a:fld id="{10EA1BE3-5C26-433B-ACB7-A1952077E8E6}" type="datetimeFigureOut">
              <a:rPr lang="en-US" smtClean="0"/>
              <a:t>11/28/2024</a:t>
            </a:fld>
            <a:endParaRPr lang="en-US"/>
          </a:p>
        </p:txBody>
      </p:sp>
      <p:sp>
        <p:nvSpPr>
          <p:cNvPr id="6" name="Footer Placeholder 5"/>
          <p:cNvSpPr>
            <a:spLocks noGrp="1"/>
          </p:cNvSpPr>
          <p:nvPr>
            <p:ph type="ftr" sz="quarter" idx="11"/>
          </p:nvPr>
        </p:nvSpPr>
        <p:spPr/>
        <p:txBody>
          <a:bodyPr/>
          <a:lstStyle/>
          <a:p>
            <a:endParaRPr lang="en-US"/>
          </a:p>
        </p:txBody>
      </p:sp>
      <p:sp>
        <p:nvSpPr>
          <p:cNvPr id="7" name="Slide Number Placeholder 6"/>
          <p:cNvSpPr>
            <a:spLocks noGrp="1"/>
          </p:cNvSpPr>
          <p:nvPr>
            <p:ph type="sldNum" sz="quarter" idx="12"/>
          </p:nvPr>
        </p:nvSpPr>
        <p:spPr/>
        <p:txBody>
          <a:bodyPr/>
          <a:lstStyle/>
          <a:p>
            <a:fld id="{BDF2D2DE-4A2F-4F7D-8BAF-2920B6741CF3}" type="slidenum">
              <a:rPr lang="en-US" smtClean="0"/>
              <a:t>‹#›</a:t>
            </a:fld>
            <a:endParaRPr lang="en-US"/>
          </a:p>
        </p:txBody>
      </p:sp>
    </p:spTree>
    <p:extLst>
      <p:ext uri="{BB962C8B-B14F-4D97-AF65-F5344CB8AC3E}">
        <p14:creationId xmlns:p14="http://schemas.microsoft.com/office/powerpoint/2010/main" val="428523272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10EA1BE3-5C26-433B-ACB7-A1952077E8E6}" type="datetimeFigureOut">
              <a:rPr lang="en-US" smtClean="0"/>
              <a:t>11/28/2024</a:t>
            </a:fld>
            <a:endParaRPr lang="en-US"/>
          </a:p>
        </p:txBody>
      </p:sp>
      <p:sp>
        <p:nvSpPr>
          <p:cNvPr id="5" name="Footer Placeholder 4"/>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BDF2D2DE-4A2F-4F7D-8BAF-2920B6741CF3}" type="slidenum">
              <a:rPr lang="en-US" smtClean="0"/>
              <a:t>‹#›</a:t>
            </a:fld>
            <a:endParaRPr lang="en-US"/>
          </a:p>
        </p:txBody>
      </p:sp>
    </p:spTree>
    <p:extLst>
      <p:ext uri="{BB962C8B-B14F-4D97-AF65-F5344CB8AC3E}">
        <p14:creationId xmlns:p14="http://schemas.microsoft.com/office/powerpoint/2010/main" val="2586022578"/>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image" Target="../media/image1.jpeg"/><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3" Type="http://schemas.openxmlformats.org/officeDocument/2006/relationships/slideLayout" Target="../slideLayouts/slideLayout4.xml"/><Relationship Id="rId2" Type="http://schemas.openxmlformats.org/officeDocument/2006/relationships/video" Target="../media/media1.mp4"/><Relationship Id="rId1" Type="http://schemas.microsoft.com/office/2007/relationships/media" Target="../media/media1.mp4"/><Relationship Id="rId5" Type="http://schemas.openxmlformats.org/officeDocument/2006/relationships/image" Target="../media/image11.png"/><Relationship Id="rId4" Type="http://schemas.openxmlformats.org/officeDocument/2006/relationships/image" Target="../media/image10.jpg"/></Relationships>
</file>

<file path=ppt/slides/_rels/slide2.xml.rels><?xml version="1.0" encoding="UTF-8" standalone="yes"?>
<Relationships xmlns="http://schemas.openxmlformats.org/package/2006/relationships"><Relationship Id="rId2" Type="http://schemas.openxmlformats.org/officeDocument/2006/relationships/image" Target="../media/image2.jpeg"/><Relationship Id="rId1" Type="http://schemas.openxmlformats.org/officeDocument/2006/relationships/slideLayout" Target="../slideLayouts/slideLayout9.xml"/></Relationships>
</file>

<file path=ppt/slides/_rels/slide3.xml.rels><?xml version="1.0" encoding="UTF-8" standalone="yes"?>
<Relationships xmlns="http://schemas.openxmlformats.org/package/2006/relationships"><Relationship Id="rId2" Type="http://schemas.openxmlformats.org/officeDocument/2006/relationships/image" Target="../media/image3.jpeg"/><Relationship Id="rId1" Type="http://schemas.openxmlformats.org/officeDocument/2006/relationships/slideLayout" Target="../slideLayouts/slideLayout9.xml"/></Relationships>
</file>

<file path=ppt/slides/_rels/slide4.xml.rels><?xml version="1.0" encoding="UTF-8" standalone="yes"?>
<Relationships xmlns="http://schemas.openxmlformats.org/package/2006/relationships"><Relationship Id="rId2" Type="http://schemas.openxmlformats.org/officeDocument/2006/relationships/image" Target="../media/image4.jpeg"/><Relationship Id="rId1" Type="http://schemas.openxmlformats.org/officeDocument/2006/relationships/slideLayout" Target="../slideLayouts/slideLayout7.xml"/></Relationships>
</file>

<file path=ppt/slides/_rels/slide5.xml.rels><?xml version="1.0" encoding="UTF-8" standalone="yes"?>
<Relationships xmlns="http://schemas.openxmlformats.org/package/2006/relationships"><Relationship Id="rId2" Type="http://schemas.openxmlformats.org/officeDocument/2006/relationships/image" Target="../media/image5.jpeg"/><Relationship Id="rId1" Type="http://schemas.openxmlformats.org/officeDocument/2006/relationships/slideLayout" Target="../slideLayouts/slideLayout8.xml"/></Relationships>
</file>

<file path=ppt/slides/_rels/slide6.xml.rels><?xml version="1.0" encoding="UTF-8" standalone="yes"?>
<Relationships xmlns="http://schemas.openxmlformats.org/package/2006/relationships"><Relationship Id="rId2" Type="http://schemas.openxmlformats.org/officeDocument/2006/relationships/image" Target="../media/image6.png"/><Relationship Id="rId1" Type="http://schemas.openxmlformats.org/officeDocument/2006/relationships/slideLayout" Target="../slideLayouts/slideLayout8.xml"/></Relationships>
</file>

<file path=ppt/slides/_rels/slide7.xml.rels><?xml version="1.0" encoding="UTF-8" standalone="yes"?>
<Relationships xmlns="http://schemas.openxmlformats.org/package/2006/relationships"><Relationship Id="rId2" Type="http://schemas.openxmlformats.org/officeDocument/2006/relationships/image" Target="../media/image7.jpeg"/><Relationship Id="rId1" Type="http://schemas.openxmlformats.org/officeDocument/2006/relationships/slideLayout" Target="../slideLayouts/slideLayout9.xml"/></Relationships>
</file>

<file path=ppt/slides/_rels/slide8.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9.xml"/></Relationships>
</file>

<file path=ppt/slides/_rels/slide9.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9.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ctrTitle"/>
          </p:nvPr>
        </p:nvSpPr>
        <p:spPr/>
        <p:txBody>
          <a:bodyPr/>
          <a:lstStyle/>
          <a:p>
            <a:endParaRPr lang="en-US" dirty="0"/>
          </a:p>
        </p:txBody>
      </p:sp>
      <p:sp>
        <p:nvSpPr>
          <p:cNvPr id="3" name="Subtitle 2"/>
          <p:cNvSpPr>
            <a:spLocks noGrp="1"/>
          </p:cNvSpPr>
          <p:nvPr>
            <p:ph type="subTitle" idx="1"/>
          </p:nvPr>
        </p:nvSpPr>
        <p:spPr>
          <a:xfrm>
            <a:off x="-4440023" y="4253088"/>
            <a:ext cx="14777637" cy="1385711"/>
          </a:xfrm>
        </p:spPr>
        <p:txBody>
          <a:bodyPr/>
          <a:lstStyle/>
          <a:p>
            <a:endParaRPr lang="en-US" dirty="0"/>
          </a:p>
        </p:txBody>
      </p:sp>
      <p:pic>
        <p:nvPicPr>
          <p:cNvPr id="2050" name="Picture 2" descr="Save wildlife poster flat vector template 3047816 Vector Art at Vecteezy"/>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0" y="-1"/>
            <a:ext cx="12745157" cy="6858001"/>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264351523"/>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Title 2">
            <a:extLst>
              <a:ext uri="{FF2B5EF4-FFF2-40B4-BE49-F238E27FC236}">
                <a16:creationId xmlns:a16="http://schemas.microsoft.com/office/drawing/2014/main" id="{C2F4EE82-E9E9-CEC3-10CE-BC7E3DA60C0C}"/>
              </a:ext>
            </a:extLst>
          </p:cNvPr>
          <p:cNvSpPr>
            <a:spLocks noGrp="1"/>
          </p:cNvSpPr>
          <p:nvPr>
            <p:ph type="title"/>
          </p:nvPr>
        </p:nvSpPr>
        <p:spPr>
          <a:xfrm>
            <a:off x="3108960" y="365125"/>
            <a:ext cx="8244840" cy="1325563"/>
          </a:xfrm>
        </p:spPr>
        <p:txBody>
          <a:bodyPr/>
          <a:lstStyle/>
          <a:p>
            <a:r>
              <a:rPr lang="en-US" b="1" dirty="0">
                <a:solidFill>
                  <a:srgbClr val="FF0000"/>
                </a:solidFill>
              </a:rPr>
              <a:t>Steps are must be needed</a:t>
            </a:r>
          </a:p>
        </p:txBody>
      </p:sp>
      <p:pic>
        <p:nvPicPr>
          <p:cNvPr id="6" name="Content Placeholder 5"/>
          <p:cNvPicPr>
            <a:picLocks noGrp="1" noChangeAspect="1"/>
          </p:cNvPicPr>
          <p:nvPr>
            <p:ph sz="half" idx="1"/>
          </p:nvPr>
        </p:nvPicPr>
        <p:blipFill>
          <a:blip r:embed="rId4" cstate="print">
            <a:extLst>
              <a:ext uri="{28A0092B-C50C-407E-A947-70E740481C1C}">
                <a14:useLocalDpi xmlns:a14="http://schemas.microsoft.com/office/drawing/2010/main" val="0"/>
              </a:ext>
            </a:extLst>
          </a:blip>
          <a:stretch>
            <a:fillRect/>
          </a:stretch>
        </p:blipFill>
        <p:spPr>
          <a:xfrm>
            <a:off x="411480" y="2363617"/>
            <a:ext cx="5181600" cy="3247520"/>
          </a:xfrm>
        </p:spPr>
      </p:pic>
      <p:pic>
        <p:nvPicPr>
          <p:cNvPr id="7" name="Wildlife_Conservation_Society__Discover,_Protect,_Inspire(360p)">
            <a:hlinkClick r:id="" action="ppaction://media"/>
            <a:extLst>
              <a:ext uri="{FF2B5EF4-FFF2-40B4-BE49-F238E27FC236}">
                <a16:creationId xmlns:a16="http://schemas.microsoft.com/office/drawing/2014/main" id="{5C451143-DEDC-3B2D-4720-8A7409FA1CDD}"/>
              </a:ext>
            </a:extLst>
          </p:cNvPr>
          <p:cNvPicPr>
            <a:picLocks noGrp="1" noChangeAspect="1"/>
          </p:cNvPicPr>
          <p:nvPr>
            <p:ph sz="half" idx="2"/>
            <a:videoFile r:link="rId2"/>
            <p:extLst>
              <p:ext uri="{DAA4B4D4-6D71-4841-9C94-3DE7FCFB9230}">
                <p14:media xmlns:p14="http://schemas.microsoft.com/office/powerpoint/2010/main" r:embed="rId1"/>
              </p:ext>
            </p:extLst>
          </p:nvPr>
        </p:nvPicPr>
        <p:blipFill>
          <a:blip r:embed="rId5"/>
          <a:stretch>
            <a:fillRect/>
          </a:stretch>
        </p:blipFill>
        <p:spPr>
          <a:xfrm>
            <a:off x="6172200" y="2543175"/>
            <a:ext cx="5181600" cy="2914650"/>
          </a:xfrm>
        </p:spPr>
      </p:pic>
    </p:spTree>
    <p:extLst>
      <p:ext uri="{BB962C8B-B14F-4D97-AF65-F5344CB8AC3E}">
        <p14:creationId xmlns:p14="http://schemas.microsoft.com/office/powerpoint/2010/main" val="2829123058"/>
      </p:ext>
    </p:extLst>
  </p:cSld>
  <p:clrMapOvr>
    <a:masterClrMapping/>
  </p:clrMapOvr>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mediacall" presetSubtype="0" fill="hold" nodeType="clickEffect">
                                  <p:stCondLst>
                                    <p:cond delay="0"/>
                                  </p:stCondLst>
                                  <p:childTnLst>
                                    <p:cmd type="call" cmd="playFrom(0.0)">
                                      <p:cBhvr>
                                        <p:cTn id="6" dur="108437"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video>
              <p:cMediaNode vol="80000">
                <p:cTn id="7" fill="hold" display="0">
                  <p:stCondLst>
                    <p:cond delay="indefinite"/>
                  </p:stCondLst>
                </p:cTn>
                <p:tgtEl>
                  <p:spTgt spid="7"/>
                </p:tgtEl>
              </p:cMediaNode>
            </p:video>
            <p:seq concurrent="1" nextAc="seek">
              <p:cTn id="8" restart="whenNotActive" fill="hold" evtFilter="cancelBubble" nodeType="interactiveSeq">
                <p:stCondLst>
                  <p:cond evt="onClick" delay="0">
                    <p:tgtEl>
                      <p:spTgt spid="7"/>
                    </p:tgtEl>
                  </p:cond>
                </p:stCondLst>
                <p:endSync evt="end" delay="0">
                  <p:rtn val="all"/>
                </p:endSync>
                <p:childTnLst>
                  <p:par>
                    <p:cTn id="9" fill="hold">
                      <p:stCondLst>
                        <p:cond delay="0"/>
                      </p:stCondLst>
                      <p:childTnLst>
                        <p:par>
                          <p:cTn id="10" fill="hold">
                            <p:stCondLst>
                              <p:cond delay="0"/>
                            </p:stCondLst>
                            <p:childTnLst>
                              <p:par>
                                <p:cTn id="11" presetID="2" presetClass="mediacall" presetSubtype="0" fill="hold" nodeType="clickEffect">
                                  <p:stCondLst>
                                    <p:cond delay="0"/>
                                  </p:stCondLst>
                                  <p:childTnLst>
                                    <p:cmd type="call" cmd="togglePause">
                                      <p:cBhvr>
                                        <p:cTn id="12" dur="1" fill="hold"/>
                                        <p:tgtEl>
                                          <p:spTgt spid="7"/>
                                        </p:tgtEl>
                                      </p:cBhvr>
                                    </p:cmd>
                                  </p:childTnLst>
                                </p:cTn>
                              </p:par>
                            </p:childTnLst>
                          </p:cTn>
                        </p:par>
                      </p:childTnLst>
                    </p:cTn>
                  </p:par>
                </p:childTnLst>
              </p:cTn>
              <p:nextCondLst>
                <p:cond evt="onClick" delay="0">
                  <p:tgtEl>
                    <p:spTgt spid="7"/>
                  </p:tgtEl>
                </p:cond>
              </p:nextCondLst>
            </p:seq>
          </p:childTnLst>
        </p:cTn>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dirty="0">
                <a:solidFill>
                  <a:schemeClr val="accent1">
                    <a:lumMod val="75000"/>
                  </a:schemeClr>
                </a:solidFill>
                <a:effectLst>
                  <a:outerShdw blurRad="38100" dist="38100" dir="2700000" algn="tl">
                    <a:srgbClr val="000000">
                      <a:alpha val="43137"/>
                    </a:srgbClr>
                  </a:outerShdw>
                </a:effectLst>
                <a:latin typeface="Times New Roman" panose="02020603050405020304" pitchFamily="18" charset="0"/>
                <a:cs typeface="Times New Roman" panose="02020603050405020304" pitchFamily="18" charset="0"/>
              </a:rPr>
              <a:t>International Law</a:t>
            </a:r>
          </a:p>
        </p:txBody>
      </p:sp>
      <p:sp>
        <p:nvSpPr>
          <p:cNvPr id="4" name="Text Placeholder 3"/>
          <p:cNvSpPr>
            <a:spLocks noGrp="1"/>
          </p:cNvSpPr>
          <p:nvPr>
            <p:ph type="body" sz="half" idx="2"/>
          </p:nvPr>
        </p:nvSpPr>
        <p:spPr/>
        <p:txBody>
          <a:bodyPr>
            <a:normAutofit lnSpcReduction="10000"/>
          </a:bodyPr>
          <a:lstStyle/>
          <a:p>
            <a:pPr marL="342900" indent="-342900" algn="just">
              <a:buAutoNum type="alphaLcPeriod"/>
            </a:pPr>
            <a:r>
              <a:rPr lang="en-US" sz="2000" b="1" dirty="0">
                <a:solidFill>
                  <a:srgbClr val="002060"/>
                </a:solidFill>
                <a:latin typeface="Times New Roman" panose="02020603050405020304" pitchFamily="18" charset="0"/>
                <a:cs typeface="Times New Roman" panose="02020603050405020304" pitchFamily="18" charset="0"/>
              </a:rPr>
              <a:t>the Convention on International Trade in Endangered Species of Wild Flora and Fauna (CITES) 1973</a:t>
            </a:r>
          </a:p>
          <a:p>
            <a:pPr marL="342900" indent="-342900" algn="just">
              <a:buAutoNum type="alphaLcPeriod"/>
            </a:pPr>
            <a:r>
              <a:rPr lang="en-US" sz="2000" b="1" dirty="0">
                <a:solidFill>
                  <a:srgbClr val="002060"/>
                </a:solidFill>
                <a:latin typeface="Times New Roman" panose="02020603050405020304" pitchFamily="18" charset="0"/>
                <a:cs typeface="Times New Roman" panose="02020603050405020304" pitchFamily="18" charset="0"/>
              </a:rPr>
              <a:t>Convention on the Conservation of Migratory Species of Wild Animals 1979</a:t>
            </a:r>
          </a:p>
          <a:p>
            <a:pPr marL="342900" indent="-342900" algn="just">
              <a:buAutoNum type="alphaLcPeriod"/>
            </a:pPr>
            <a:r>
              <a:rPr lang="en-US" sz="2000" b="1" dirty="0">
                <a:solidFill>
                  <a:srgbClr val="002060"/>
                </a:solidFill>
                <a:latin typeface="Times New Roman" panose="02020603050405020304" pitchFamily="18" charset="0"/>
                <a:cs typeface="Times New Roman" panose="02020603050405020304" pitchFamily="18" charset="0"/>
              </a:rPr>
              <a:t>the Bio Diversity Convention 1992</a:t>
            </a:r>
          </a:p>
          <a:p>
            <a:pPr marL="342900" indent="-342900" algn="just">
              <a:buAutoNum type="alphaLcPeriod"/>
            </a:pPr>
            <a:r>
              <a:rPr lang="en-US" sz="2000" b="1" dirty="0">
                <a:solidFill>
                  <a:srgbClr val="002060"/>
                </a:solidFill>
                <a:latin typeface="Times New Roman" panose="02020603050405020304" pitchFamily="18" charset="0"/>
                <a:cs typeface="Times New Roman" panose="02020603050405020304" pitchFamily="18" charset="0"/>
              </a:rPr>
              <a:t>the </a:t>
            </a:r>
            <a:r>
              <a:rPr lang="en-US" sz="2000" b="1" dirty="0" err="1">
                <a:solidFill>
                  <a:srgbClr val="002060"/>
                </a:solidFill>
                <a:latin typeface="Times New Roman" panose="02020603050405020304" pitchFamily="18" charset="0"/>
                <a:cs typeface="Times New Roman" panose="02020603050405020304" pitchFamily="18" charset="0"/>
              </a:rPr>
              <a:t>Ramsar</a:t>
            </a:r>
            <a:r>
              <a:rPr lang="en-US" sz="2000" b="1" dirty="0">
                <a:solidFill>
                  <a:srgbClr val="002060"/>
                </a:solidFill>
                <a:latin typeface="Times New Roman" panose="02020603050405020304" pitchFamily="18" charset="0"/>
                <a:cs typeface="Times New Roman" panose="02020603050405020304" pitchFamily="18" charset="0"/>
              </a:rPr>
              <a:t> Convention 1971 </a:t>
            </a:r>
          </a:p>
          <a:p>
            <a:pPr marL="342900" indent="-342900" algn="just">
              <a:buAutoNum type="alphaLcPeriod"/>
            </a:pPr>
            <a:r>
              <a:rPr lang="en-US" sz="2000" b="1" dirty="0">
                <a:solidFill>
                  <a:srgbClr val="002060"/>
                </a:solidFill>
                <a:latin typeface="Times New Roman" panose="02020603050405020304" pitchFamily="18" charset="0"/>
                <a:cs typeface="Times New Roman" panose="02020603050405020304" pitchFamily="18" charset="0"/>
              </a:rPr>
              <a:t>the World Heritage Convention 1972</a:t>
            </a:r>
          </a:p>
        </p:txBody>
      </p:sp>
      <p:pic>
        <p:nvPicPr>
          <p:cNvPr id="5" name="Picture 2" descr="Wildlife conservation and its benefits"/>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2508" r="2508"/>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1576942720"/>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b="1" dirty="0">
                <a:solidFill>
                  <a:schemeClr val="accent1">
                    <a:lumMod val="75000"/>
                  </a:schemeClr>
                </a:solidFill>
                <a:latin typeface="Times New Roman" panose="02020603050405020304" pitchFamily="18" charset="0"/>
                <a:cs typeface="Times New Roman" panose="02020603050405020304" pitchFamily="18" charset="0"/>
              </a:rPr>
              <a:t>National Laws</a:t>
            </a:r>
          </a:p>
        </p:txBody>
      </p:sp>
      <p:sp>
        <p:nvSpPr>
          <p:cNvPr id="4" name="Text Placeholder 3"/>
          <p:cNvSpPr>
            <a:spLocks noGrp="1"/>
          </p:cNvSpPr>
          <p:nvPr>
            <p:ph type="body" sz="half" idx="2"/>
          </p:nvPr>
        </p:nvSpPr>
        <p:spPr/>
        <p:txBody>
          <a:bodyPr>
            <a:normAutofit fontScale="92500" lnSpcReduction="20000"/>
          </a:bodyPr>
          <a:lstStyle/>
          <a:p>
            <a:pPr marL="342900" indent="-342900" algn="just">
              <a:buAutoNum type="alphaLcPeriod"/>
            </a:pPr>
            <a:r>
              <a:rPr lang="en-US" sz="1800" b="1" dirty="0">
                <a:solidFill>
                  <a:srgbClr val="002060"/>
                </a:solidFill>
                <a:latin typeface="Times New Roman" panose="02020603050405020304" pitchFamily="18" charset="0"/>
                <a:cs typeface="Times New Roman" panose="02020603050405020304" pitchFamily="18" charset="0"/>
              </a:rPr>
              <a:t>Constitutional Provision: Article 18 A Article 18A of the Constitution of Bangladesh deals with the protection and improvement of environment and biodiversity and provides, “The State shall endeavor to protect and improve the environment and to preserve and safeguard the natural resources, bio-diversity, wetlands, forests and wild life for the present and future citizens”</a:t>
            </a:r>
          </a:p>
          <a:p>
            <a:pPr marL="342900" indent="-342900" algn="just">
              <a:buAutoNum type="alphaLcPeriod"/>
            </a:pPr>
            <a:r>
              <a:rPr lang="en-US" b="1" dirty="0">
                <a:solidFill>
                  <a:srgbClr val="002060"/>
                </a:solidFill>
              </a:rPr>
              <a:t> </a:t>
            </a:r>
            <a:r>
              <a:rPr lang="en-US" sz="1800" b="1" dirty="0">
                <a:solidFill>
                  <a:srgbClr val="002060"/>
                </a:solidFill>
                <a:latin typeface="Times New Roman" panose="02020603050405020304" pitchFamily="18" charset="0"/>
                <a:cs typeface="Times New Roman" panose="02020603050405020304" pitchFamily="18" charset="0"/>
              </a:rPr>
              <a:t>the Wildlife (Preservation and Security) Act, 2012: this legislation is acting as the prime legal document for conservation of wildlife in Bangladesh.</a:t>
            </a:r>
          </a:p>
          <a:p>
            <a:pPr marL="342900" indent="-342900" algn="just">
              <a:buAutoNum type="alphaLcPeriod"/>
            </a:pPr>
            <a:r>
              <a:rPr lang="en-US" sz="1800" b="1" dirty="0">
                <a:solidFill>
                  <a:srgbClr val="002060"/>
                </a:solidFill>
                <a:latin typeface="Times New Roman" panose="02020603050405020304" pitchFamily="18" charset="0"/>
                <a:cs typeface="Times New Roman" panose="02020603050405020304" pitchFamily="18" charset="0"/>
              </a:rPr>
              <a:t>The Forest Act 1927</a:t>
            </a:r>
          </a:p>
        </p:txBody>
      </p:sp>
      <p:pic>
        <p:nvPicPr>
          <p:cNvPr id="1026" name="Picture 2" descr="Nilgai - Wikipedia"/>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7785" r="7785"/>
          <a:stretch>
            <a:fillRect/>
          </a:stretch>
        </p:blipFill>
        <p:spPr bwMode="auto">
          <a:xfrm>
            <a:off x="5183188" y="987425"/>
            <a:ext cx="5591308" cy="4873625"/>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042949176"/>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6" name="Picture 2" descr="Wildlife conservation"/>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0169" y="115677"/>
            <a:ext cx="11766014" cy="6742323"/>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758501928"/>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Sanctuaries</a:t>
            </a:r>
          </a:p>
        </p:txBody>
      </p:sp>
      <p:sp>
        <p:nvSpPr>
          <p:cNvPr id="4" name="Text Placeholder 3"/>
          <p:cNvSpPr>
            <a:spLocks noGrp="1"/>
          </p:cNvSpPr>
          <p:nvPr>
            <p:ph type="body" sz="half" idx="2"/>
          </p:nvPr>
        </p:nvSpPr>
        <p:spPr/>
        <p:txBody>
          <a:bodyPr>
            <a:normAutofit/>
          </a:bodyPr>
          <a:lstStyle/>
          <a:p>
            <a:pPr algn="just"/>
            <a:r>
              <a:rPr lang="en-US" sz="2000" b="1" dirty="0">
                <a:solidFill>
                  <a:srgbClr val="002060"/>
                </a:solidFill>
                <a:latin typeface="Times New Roman" panose="02020603050405020304" pitchFamily="18" charset="0"/>
                <a:cs typeface="Times New Roman" panose="02020603050405020304" pitchFamily="18" charset="0"/>
              </a:rPr>
              <a:t>“sanctuary” means an area where capturing, killing, shooting or trapping of wildlife is prohibited and managed for the conservation of all natural resources such as vegetation, soil and water mainly for undisturbed breeding of wildlife and which is declared as such by notification in the official Gazette under section 13 of wildlife Conservation Act 2012.</a:t>
            </a:r>
          </a:p>
        </p:txBody>
      </p:sp>
      <p:pic>
        <p:nvPicPr>
          <p:cNvPr id="1026" name="Picture 2" descr="Spotted deer in Sundarbans, the largest mangrove forest in rte world ..."/>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640636" y="1167788"/>
            <a:ext cx="4753071" cy="4803354"/>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0888340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chemeClr val="accent1">
                    <a:lumMod val="75000"/>
                  </a:schemeClr>
                </a:solidFill>
                <a:latin typeface="Times New Roman" panose="02020603050405020304" pitchFamily="18" charset="0"/>
                <a:cs typeface="Times New Roman" panose="02020603050405020304" pitchFamily="18" charset="0"/>
              </a:rPr>
              <a:t>Buffer Zone</a:t>
            </a:r>
            <a:br>
              <a:rPr lang="en-US" dirty="0">
                <a:solidFill>
                  <a:schemeClr val="accent1">
                    <a:lumMod val="75000"/>
                  </a:schemeClr>
                </a:solidFill>
                <a:latin typeface="Times New Roman" panose="02020603050405020304" pitchFamily="18" charset="0"/>
                <a:cs typeface="Times New Roman" panose="02020603050405020304" pitchFamily="18" charset="0"/>
              </a:rPr>
            </a:br>
            <a:endParaRPr lang="en-US" dirty="0">
              <a:solidFill>
                <a:schemeClr val="accent1">
                  <a:lumMod val="75000"/>
                </a:schemeClr>
              </a:solidFill>
              <a:latin typeface="Times New Roman" panose="02020603050405020304" pitchFamily="18" charset="0"/>
              <a:cs typeface="Times New Roman" panose="02020603050405020304" pitchFamily="18" charset="0"/>
            </a:endParaRPr>
          </a:p>
        </p:txBody>
      </p:sp>
      <p:sp>
        <p:nvSpPr>
          <p:cNvPr id="4" name="Text Placeholder 3"/>
          <p:cNvSpPr>
            <a:spLocks noGrp="1"/>
          </p:cNvSpPr>
          <p:nvPr>
            <p:ph type="body" sz="half" idx="2"/>
          </p:nvPr>
        </p:nvSpPr>
        <p:spPr/>
        <p:txBody>
          <a:bodyPr>
            <a:normAutofit/>
          </a:bodyPr>
          <a:lstStyle/>
          <a:p>
            <a:pPr algn="just"/>
            <a:r>
              <a:rPr lang="en-US" sz="1800" b="1" dirty="0">
                <a:solidFill>
                  <a:srgbClr val="002060"/>
                </a:solidFill>
                <a:latin typeface="Times New Roman" panose="02020603050405020304" pitchFamily="18" charset="0"/>
                <a:cs typeface="Times New Roman" panose="02020603050405020304" pitchFamily="18" charset="0"/>
              </a:rPr>
              <a:t>“buffer zone” means any forest lying in the margin of protected area or degraded forest area adjoining human habitation, except core zone, where local community people are inclined to harvest forest product and where there is scope for short rotation participatory forestry in harmony with plant species of the protected area and development of which ensures conservation of biodiversity and which is declared as such by notification in the official Gazette under section 20 of the Wildlife Conservation act</a:t>
            </a:r>
          </a:p>
        </p:txBody>
      </p:sp>
      <p:pic>
        <p:nvPicPr>
          <p:cNvPr id="2050" name="Picture 2" descr="Wildlife Sanctuary, National Parks, Biosphere Reserve - Teachoo"/>
          <p:cNvPicPr>
            <a:picLocks noGrp="1" noChangeAspect="1" noChangeArrowheads="1"/>
          </p:cNvPicPr>
          <p:nvPr>
            <p:ph idx="1"/>
          </p:nvPr>
        </p:nvPicPr>
        <p:blipFill>
          <a:blip r:embed="rId2">
            <a:extLst>
              <a:ext uri="{28A0092B-C50C-407E-A947-70E740481C1C}">
                <a14:useLocalDpi xmlns:a14="http://schemas.microsoft.com/office/drawing/2010/main" val="0"/>
              </a:ext>
            </a:extLst>
          </a:blip>
          <a:srcRect/>
          <a:stretch>
            <a:fillRect/>
          </a:stretch>
        </p:blipFill>
        <p:spPr bwMode="auto">
          <a:xfrm>
            <a:off x="5139121" y="900686"/>
            <a:ext cx="6172200" cy="407893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288674564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pPr algn="just"/>
            <a:r>
              <a:rPr lang="en-US" dirty="0">
                <a:solidFill>
                  <a:srgbClr val="002060"/>
                </a:solidFill>
                <a:latin typeface="Times New Roman" panose="02020603050405020304" pitchFamily="18" charset="0"/>
                <a:cs typeface="Times New Roman" panose="02020603050405020304" pitchFamily="18" charset="0"/>
              </a:rPr>
              <a:t>Wildlife Crime Control Unit (WCCU)</a:t>
            </a:r>
          </a:p>
        </p:txBody>
      </p:sp>
      <p:sp>
        <p:nvSpPr>
          <p:cNvPr id="4" name="Text Placeholder 3"/>
          <p:cNvSpPr>
            <a:spLocks noGrp="1"/>
          </p:cNvSpPr>
          <p:nvPr>
            <p:ph type="body" sz="half" idx="2"/>
          </p:nvPr>
        </p:nvSpPr>
        <p:spPr/>
        <p:txBody>
          <a:bodyPr/>
          <a:lstStyle/>
          <a:p>
            <a:pPr algn="just"/>
            <a:r>
              <a:rPr lang="en-US" sz="2000" dirty="0">
                <a:solidFill>
                  <a:srgbClr val="002060"/>
                </a:solidFill>
                <a:latin typeface="Times New Roman" panose="02020603050405020304" pitchFamily="18" charset="0"/>
                <a:cs typeface="Times New Roman" panose="02020603050405020304" pitchFamily="18" charset="0"/>
              </a:rPr>
              <a:t>This was formed in 2012 by combining wildlife inspectors, forest guards, personnel of the Rapid Action Battalion, Coastguard, Customs, and Border Guard Bangladesh under the </a:t>
            </a:r>
            <a:r>
              <a:rPr lang="en-US" sz="2000" dirty="0" err="1">
                <a:solidFill>
                  <a:srgbClr val="002060"/>
                </a:solidFill>
                <a:latin typeface="Times New Roman" panose="02020603050405020304" pitchFamily="18" charset="0"/>
                <a:cs typeface="Times New Roman" panose="02020603050405020304" pitchFamily="18" charset="0"/>
              </a:rPr>
              <a:t>DoF</a:t>
            </a:r>
            <a:r>
              <a:rPr lang="en-US" sz="2000" dirty="0">
                <a:solidFill>
                  <a:srgbClr val="002060"/>
                </a:solidFill>
                <a:latin typeface="Times New Roman" panose="02020603050405020304" pitchFamily="18" charset="0"/>
                <a:cs typeface="Times New Roman" panose="02020603050405020304" pitchFamily="18" charset="0"/>
              </a:rPr>
              <a:t> to curb wildlife crime as defined by the Wildlife Conservation and Security Act, 2012, and in 2016, it established a forensic lab. It also maintains contact with local and international NGOs and </a:t>
            </a:r>
            <a:r>
              <a:rPr lang="en-US" sz="2000" dirty="0" err="1">
                <a:solidFill>
                  <a:srgbClr val="002060"/>
                </a:solidFill>
                <a:latin typeface="Times New Roman" panose="02020603050405020304" pitchFamily="18" charset="0"/>
                <a:cs typeface="Times New Roman" panose="02020603050405020304" pitchFamily="18" charset="0"/>
              </a:rPr>
              <a:t>organisations</a:t>
            </a:r>
            <a:r>
              <a:rPr lang="en-US" sz="2000" dirty="0">
                <a:solidFill>
                  <a:srgbClr val="002060"/>
                </a:solidFill>
                <a:latin typeface="Times New Roman" panose="02020603050405020304" pitchFamily="18" charset="0"/>
                <a:cs typeface="Times New Roman" panose="02020603050405020304" pitchFamily="18" charset="0"/>
              </a:rPr>
              <a:t>.</a:t>
            </a:r>
          </a:p>
          <a:p>
            <a:endParaRPr lang="en-US" dirty="0"/>
          </a:p>
        </p:txBody>
      </p:sp>
      <p:pic>
        <p:nvPicPr>
          <p:cNvPr id="1026" name="Picture 2" descr="Wildlife trafficking sees sharp rise in Bangladesh"/>
          <p:cNvPicPr>
            <a:picLocks noGrp="1" noChangeAspect="1" noChangeArrowheads="1"/>
          </p:cNvPicPr>
          <p:nvPr>
            <p:ph type="pic" idx="1"/>
          </p:nvPr>
        </p:nvPicPr>
        <p:blipFill>
          <a:blip r:embed="rId2">
            <a:extLst>
              <a:ext uri="{28A0092B-C50C-407E-A947-70E740481C1C}">
                <a14:useLocalDpi xmlns:a14="http://schemas.microsoft.com/office/drawing/2010/main" val="0"/>
              </a:ext>
            </a:extLst>
          </a:blip>
          <a:srcRect l="14353" r="14353"/>
          <a:stretch>
            <a:fillRect/>
          </a:stretch>
        </p:blipFill>
        <p:spPr bwMode="auto">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985634667"/>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dirty="0">
                <a:solidFill>
                  <a:srgbClr val="0070C0"/>
                </a:solidFill>
                <a:latin typeface="Times New Roman" panose="02020603050405020304" pitchFamily="18" charset="0"/>
                <a:cs typeface="Times New Roman" panose="02020603050405020304" pitchFamily="18" charset="0"/>
              </a:rPr>
              <a:t>Police</a:t>
            </a:r>
          </a:p>
        </p:txBody>
      </p:sp>
      <p:pic>
        <p:nvPicPr>
          <p:cNvPr id="5" name="Picture Placeholder 4"/>
          <p:cNvPicPr>
            <a:picLocks noGrp="1" noChangeAspect="1"/>
          </p:cNvPicPr>
          <p:nvPr>
            <p:ph type="pic" idx="1"/>
          </p:nvPr>
        </p:nvPicPr>
        <p:blipFill>
          <a:blip r:embed="rId2"/>
          <a:srcRect l="14363" r="14363"/>
          <a:stretch>
            <a:fillRect/>
          </a:stretch>
        </p:blipFill>
        <p:spPr>
          <a:prstGeom prst="rect">
            <a:avLst/>
          </a:prstGeom>
        </p:spPr>
      </p:pic>
      <p:sp>
        <p:nvSpPr>
          <p:cNvPr id="4" name="Text Placeholder 3"/>
          <p:cNvSpPr>
            <a:spLocks noGrp="1"/>
          </p:cNvSpPr>
          <p:nvPr>
            <p:ph type="body" sz="half" idx="2"/>
          </p:nvPr>
        </p:nvSpPr>
        <p:spPr/>
        <p:txBody>
          <a:bodyPr>
            <a:normAutofit fontScale="92500" lnSpcReduction="10000"/>
          </a:bodyPr>
          <a:lstStyle/>
          <a:p>
            <a:pPr algn="just"/>
            <a:r>
              <a:rPr lang="en-US" sz="2000" dirty="0">
                <a:solidFill>
                  <a:srgbClr val="002060"/>
                </a:solidFill>
                <a:latin typeface="Times New Roman" panose="02020603050405020304" pitchFamily="18" charset="0"/>
                <a:cs typeface="Times New Roman" panose="02020603050405020304" pitchFamily="18" charset="0"/>
              </a:rPr>
              <a:t>To combat worldwide wildlife trafficking, the Bangladesh National Crime Bureau liaises with international agencies like INTERPOL and has achieved some successes with cases filed under the Wild Animal Preservation and Protection Act 2012, </a:t>
            </a:r>
            <a:r>
              <a:rPr lang="en-US" sz="2000" dirty="0">
                <a:solidFill>
                  <a:srgbClr val="C00000"/>
                </a:solidFill>
                <a:latin typeface="Times New Roman" panose="02020603050405020304" pitchFamily="18" charset="0"/>
                <a:cs typeface="Times New Roman" panose="02020603050405020304" pitchFamily="18" charset="0"/>
              </a:rPr>
              <a:t>e.g. police of </a:t>
            </a:r>
            <a:r>
              <a:rPr lang="en-US" sz="2000" dirty="0" err="1">
                <a:solidFill>
                  <a:srgbClr val="C00000"/>
                </a:solidFill>
                <a:latin typeface="Times New Roman" panose="02020603050405020304" pitchFamily="18" charset="0"/>
                <a:cs typeface="Times New Roman" panose="02020603050405020304" pitchFamily="18" charset="0"/>
              </a:rPr>
              <a:t>Bagerhat</a:t>
            </a:r>
            <a:r>
              <a:rPr lang="en-US" sz="2000" dirty="0">
                <a:solidFill>
                  <a:srgbClr val="C00000"/>
                </a:solidFill>
                <a:latin typeface="Times New Roman" panose="02020603050405020304" pitchFamily="18" charset="0"/>
                <a:cs typeface="Times New Roman" panose="02020603050405020304" pitchFamily="18" charset="0"/>
              </a:rPr>
              <a:t> District in </a:t>
            </a:r>
            <a:r>
              <a:rPr lang="en-US" sz="2000" dirty="0" err="1">
                <a:solidFill>
                  <a:srgbClr val="C00000"/>
                </a:solidFill>
                <a:latin typeface="Times New Roman" panose="02020603050405020304" pitchFamily="18" charset="0"/>
                <a:cs typeface="Times New Roman" panose="02020603050405020304" pitchFamily="18" charset="0"/>
              </a:rPr>
              <a:t>Sharankhola</a:t>
            </a:r>
            <a:r>
              <a:rPr lang="en-US" sz="2000" dirty="0">
                <a:solidFill>
                  <a:srgbClr val="C00000"/>
                </a:solidFill>
                <a:latin typeface="Times New Roman" panose="02020603050405020304" pitchFamily="18" charset="0"/>
                <a:cs typeface="Times New Roman" panose="02020603050405020304" pitchFamily="18" charset="0"/>
              </a:rPr>
              <a:t> range arrested two alleged traffickers for trafficking 19 deer hides on 23 January 2021</a:t>
            </a:r>
          </a:p>
          <a:p>
            <a:pPr algn="just"/>
            <a:r>
              <a:rPr lang="en-US" sz="1700" dirty="0">
                <a:solidFill>
                  <a:srgbClr val="002060"/>
                </a:solidFill>
                <a:latin typeface="Times New Roman" panose="02020603050405020304" pitchFamily="18" charset="0"/>
                <a:cs typeface="Times New Roman" panose="02020603050405020304" pitchFamily="18" charset="0"/>
              </a:rPr>
              <a:t>Source: https://www.thedailystar.net/backpage/news/wildlife-trade-2-traffickers-arrested-deer-hides-2032737</a:t>
            </a:r>
          </a:p>
        </p:txBody>
      </p:sp>
    </p:spTree>
    <p:extLst>
      <p:ext uri="{BB962C8B-B14F-4D97-AF65-F5344CB8AC3E}">
        <p14:creationId xmlns:p14="http://schemas.microsoft.com/office/powerpoint/2010/main" val="2020184301"/>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p:cNvSpPr>
            <a:spLocks noGrp="1"/>
          </p:cNvSpPr>
          <p:nvPr>
            <p:ph type="title"/>
          </p:nvPr>
        </p:nvSpPr>
        <p:spPr/>
        <p:txBody>
          <a:bodyPr>
            <a:normAutofit/>
          </a:bodyPr>
          <a:lstStyle/>
          <a:p>
            <a:r>
              <a:rPr lang="en-US" sz="3600" dirty="0">
                <a:solidFill>
                  <a:schemeClr val="accent5"/>
                </a:solidFill>
                <a:latin typeface="Times New Roman" panose="02020603050405020304" pitchFamily="18" charset="0"/>
                <a:cs typeface="Times New Roman" panose="02020603050405020304" pitchFamily="18" charset="0"/>
              </a:rPr>
              <a:t>RAB</a:t>
            </a:r>
          </a:p>
        </p:txBody>
      </p:sp>
      <p:pic>
        <p:nvPicPr>
          <p:cNvPr id="5" name="Picture Placeholder 4"/>
          <p:cNvPicPr>
            <a:picLocks noGrp="1" noChangeAspect="1"/>
          </p:cNvPicPr>
          <p:nvPr>
            <p:ph type="pic" idx="1"/>
          </p:nvPr>
        </p:nvPicPr>
        <p:blipFill>
          <a:blip r:embed="rId2"/>
          <a:srcRect l="14363" r="14363"/>
          <a:stretch>
            <a:fillRect/>
          </a:stretch>
        </p:blipFill>
        <p:spPr>
          <a:prstGeom prst="rect">
            <a:avLst/>
          </a:prstGeom>
        </p:spPr>
      </p:pic>
      <p:sp>
        <p:nvSpPr>
          <p:cNvPr id="4" name="Text Placeholder 3"/>
          <p:cNvSpPr>
            <a:spLocks noGrp="1"/>
          </p:cNvSpPr>
          <p:nvPr>
            <p:ph type="body" sz="half" idx="2"/>
          </p:nvPr>
        </p:nvSpPr>
        <p:spPr/>
        <p:txBody>
          <a:bodyPr>
            <a:normAutofit fontScale="92500" lnSpcReduction="10000"/>
          </a:bodyPr>
          <a:lstStyle/>
          <a:p>
            <a:pPr algn="just"/>
            <a:r>
              <a:rPr lang="en-US" sz="2400" dirty="0">
                <a:solidFill>
                  <a:srgbClr val="002060"/>
                </a:solidFill>
                <a:latin typeface="Times New Roman" panose="02020603050405020304" pitchFamily="18" charset="0"/>
                <a:cs typeface="Times New Roman" panose="02020603050405020304" pitchFamily="18" charset="0"/>
              </a:rPr>
              <a:t>It is a paramilitary force founded in 2004. It functions as an anti-crime and anti-terrorism unit. Collaborating with other agencies, it conducts drives against the illicit traffickers: in September 2015, a joint drive led by the </a:t>
            </a:r>
            <a:r>
              <a:rPr lang="en-US" sz="2400" dirty="0" err="1">
                <a:solidFill>
                  <a:srgbClr val="002060"/>
                </a:solidFill>
                <a:latin typeface="Times New Roman" panose="02020603050405020304" pitchFamily="18" charset="0"/>
                <a:cs typeface="Times New Roman" panose="02020603050405020304" pitchFamily="18" charset="0"/>
              </a:rPr>
              <a:t>DoF</a:t>
            </a:r>
            <a:r>
              <a:rPr lang="en-US" sz="2400" dirty="0">
                <a:solidFill>
                  <a:srgbClr val="002060"/>
                </a:solidFill>
                <a:latin typeface="Times New Roman" panose="02020603050405020304" pitchFamily="18" charset="0"/>
                <a:cs typeface="Times New Roman" panose="02020603050405020304" pitchFamily="18" charset="0"/>
              </a:rPr>
              <a:t> recovered 4200 turtles and tortoises.</a:t>
            </a:r>
          </a:p>
          <a:p>
            <a:pPr algn="just"/>
            <a:r>
              <a:rPr lang="en-US" sz="1900" dirty="0">
                <a:solidFill>
                  <a:schemeClr val="accent2"/>
                </a:solidFill>
                <a:latin typeface="Times New Roman" panose="02020603050405020304" pitchFamily="18" charset="0"/>
                <a:cs typeface="Times New Roman" panose="02020603050405020304" pitchFamily="18" charset="0"/>
              </a:rPr>
              <a:t>Source: https://www.thedailystar.net/frontpage/wildlife-trafficking-sees-sharp-rise-152602</a:t>
            </a:r>
          </a:p>
        </p:txBody>
      </p:sp>
    </p:spTree>
    <p:extLst>
      <p:ext uri="{BB962C8B-B14F-4D97-AF65-F5344CB8AC3E}">
        <p14:creationId xmlns:p14="http://schemas.microsoft.com/office/powerpoint/2010/main" val="1000716411"/>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5B9BD5"/>
      </a:accent1>
      <a:accent2>
        <a:srgbClr val="ED7D31"/>
      </a:accent2>
      <a:accent3>
        <a:srgbClr val="A5A5A5"/>
      </a:accent3>
      <a:accent4>
        <a:srgbClr val="FFC000"/>
      </a:accent4>
      <a:accent5>
        <a:srgbClr val="4472C4"/>
      </a:accent5>
      <a:accent6>
        <a:srgbClr val="70AD47"/>
      </a:accent6>
      <a:hlink>
        <a:srgbClr val="0563C1"/>
      </a:hlink>
      <a:folHlink>
        <a:srgbClr val="954F72"/>
      </a:folHlink>
    </a:clrScheme>
    <a:fontScheme name="Office">
      <a:majorFont>
        <a:latin typeface="Calibri Light" panose="020F0302020204030204"/>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panose="020F0502020204030204"/>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1287</TotalTime>
  <Words>505</Words>
  <Application>Microsoft Office PowerPoint</Application>
  <PresentationFormat>Widescreen</PresentationFormat>
  <Paragraphs>23</Paragraphs>
  <Slides>10</Slides>
  <Notes>0</Notes>
  <HiddenSlides>0</HiddenSlides>
  <MMClips>1</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Calibri</vt:lpstr>
      <vt:lpstr>Calibri Light</vt:lpstr>
      <vt:lpstr>Times New Roman</vt:lpstr>
      <vt:lpstr>Office Theme</vt:lpstr>
      <vt:lpstr>PowerPoint Presentation</vt:lpstr>
      <vt:lpstr>International Law</vt:lpstr>
      <vt:lpstr>National Laws</vt:lpstr>
      <vt:lpstr>PowerPoint Presentation</vt:lpstr>
      <vt:lpstr>Sanctuaries</vt:lpstr>
      <vt:lpstr>Buffer Zone </vt:lpstr>
      <vt:lpstr>Wildlife Crime Control Unit (WCCU)</vt:lpstr>
      <vt:lpstr>Police</vt:lpstr>
      <vt:lpstr>RAB</vt:lpstr>
      <vt:lpstr>Steps are must be needed</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user</dc:creator>
  <cp:lastModifiedBy>AL Sahariar Taha</cp:lastModifiedBy>
  <cp:revision>35</cp:revision>
  <dcterms:created xsi:type="dcterms:W3CDTF">2024-08-17T17:49:56Z</dcterms:created>
  <dcterms:modified xsi:type="dcterms:W3CDTF">2024-11-28T17:40:23Z</dcterms:modified>
</cp:coreProperties>
</file>